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D956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D9562E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3A2C4F"/>
                </a:solidFill>
                <a:latin typeface="Secular One"/>
                <a:cs typeface="Secular One"/>
              </a:rPr>
              <a:t>מעש״ה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D9562E"/>
                </a:solidFill>
                <a:latin typeface="Secular One"/>
                <a:cs typeface="Secular One"/>
              </a:rPr>
              <a:t>עזרה ראשונה נפשית לחבר במצוקה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maase-cover-a3bcd8b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1181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1181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34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מחויבות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804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F2A3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84804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9340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1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עידוד לפעילות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7796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2E9E8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57796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332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שאלות חשיבה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078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4A78C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3078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2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הבניית רצף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ארבעה צעדים שכל אחד יכול לעשות – כדי שחבר לא יישאר לבד.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4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56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C4F"/>
                </a:solidFill>
                <a:latin typeface="Secular One"/>
                <a:cs typeface="Secular One"/>
              </a:rPr>
              <a:t>מה זה מעש״ה?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maase-what-d3c2dba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מעש״ה הוא כלי לעזור למישהו אחר שנמצא במצוקה חריפה: מישהו שקפא, נבהל מאוד, או לא מצליח לתפקד ממש עכשיו – למשל בזמן אזעקה או מיד אחרי אירוע מפחיד. לא צריך שום הכשרה מיוחדת: כל אחד יכול להיות "מגיש עזרה ראשונה נפשית".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חבר שקפא בזמן אזעקה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חברה שבוכה ולא מצליחה לנשום אחרי בשורה קשה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תלמיד בבהלה אחרי תאונה בטיול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F2A3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למה זה עובד?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בבהלה, "מרכז הרגש" במוח פעיל מאוד והחלק שחושב ומתכנן פועל פחות. משימות ושאלות "מדליקות" אותו מחדש – בדרך כלל תוך דקה וחצי עד שתי דקות.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מעש״ה מיועד לרגע החריף עצמו. אם יש פגיעה או סכנה – קוראים מיד למבוגר.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מעש"ה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1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E8663D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מ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A2C4F"/>
                </a:solidFill>
                <a:latin typeface="Secular One"/>
                <a:cs typeface="Secular One"/>
              </a:rPr>
              <a:t>מחויבות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ase-s0-31480a4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מראים לאדם שהוא לא לבד: נשארים לידו, יורדים לגובה העיניים, קוראים לו בשם ואומרים שאתם איתו. הבדידות מגבירה את הפחד – הקרבה מרגיעה.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E8663D"/>
                </a:solidFill>
                <a:latin typeface="Varela Round"/>
                <a:cs typeface="Varela Round"/>
              </a:rPr>
              <a:t>אומרים לו: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"דני, אני כאן איתך."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איתך ולא הולך/ת לשום מקום."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אזעקה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באזעקה, דני יושב בפינת המרחב המוגן וקפוא. נועה מתיישבת לידו, קוראת לו בשם ואומרת: "דני, אני כאן איתך. אתה לא לבד."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מעש"ה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2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F2A33A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3200" b="0" lang="he-IL">
                <a:solidFill>
                  <a:srgbClr val="3A2C4F"/>
                </a:solidFill>
                <a:latin typeface="Secular One"/>
                <a:cs typeface="Secular One"/>
              </a:rPr>
              <a:t>עידוד לפעילות יעילה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ase-s1-a17b39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במקום "תירגע!", נותנים משימה פשוטה וקצרה כדי שיחזור לפעול. ההפך מחוסר אונים הוא פעולה – גם משימה קטנה מוציאה ממצב של קפיאה.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F2A33A"/>
                </a:solidFill>
                <a:latin typeface="Varela Round"/>
                <a:cs typeface="Varela Round"/>
              </a:rPr>
              <a:t>משימות קטנות: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A3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"תחזיק לי את הבקבוק."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A3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"בוא, הולכים יחד – עכשיו."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A3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"תעזרי לי לספור את הקבוצה."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857300" y="8467200"/>
            <a:ext cx="2097900" cy="332640"/>
          </a:xfrm>
          <a:prstGeom prst="roundRect">
            <a:avLst>
              <a:gd name="adj" fmla="val 50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857300" y="8467200"/>
            <a:ext cx="2097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טיול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בטיול השנתי מישהי מעדה ונבהלה מאוד. חברה שלה אומרת: "תחזיקי לי רגע את התיק ובואי נלך יחד לשבת בצל" – והיא קמה וזזה.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מעש"ה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E9E8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3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E9E83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3200" b="0" lang="he-IL">
                <a:solidFill>
                  <a:srgbClr val="3A2C4F"/>
                </a:solidFill>
                <a:latin typeface="Secular One"/>
                <a:cs typeface="Secular One"/>
              </a:rPr>
              <a:t>שאילת שאלות מעוררות חשיבה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ase-s2-268287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שואלים שאלות שצריך לחשוב כדי לענות עליהן – כמה? מי? איפה? – ולא "מה אתה מרגיש?". לרגשות יהיה מקום אחר כך.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E9E83"/>
                </a:solidFill>
                <a:latin typeface="Varela Round"/>
                <a:cs typeface="Varela Round"/>
              </a:rPr>
              <a:t>שאלות שעוזרות: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"כמה אנשים יש פה איתנו?"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"מה המספר של אמא שלך?"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"רוצה לשבת פה או שם?"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בכיתה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האזעקה תלמיד נשאר רועד. במקום "איך אתה מרגיש?" חבר שואל: "באיזה טור אתה יושב? כמה ילדים ליד השולחן שלנו?" – והוא מתחיל לענות.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מעש"ה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4A78C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4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4A78C8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3200" b="0" lang="he-IL">
                <a:solidFill>
                  <a:srgbClr val="3A2C4F"/>
                </a:solidFill>
                <a:latin typeface="Secular One"/>
                <a:cs typeface="Secular One"/>
              </a:rPr>
              <a:t>הבניית רצף האירועים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ase-s3-053c31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מסדרים לו במילים פשוטות מה קרה, מה קורה עכשיו ומה יקרה עוד מעט – ומדגישים שהאירוע נגמר. כך המוח מבין שהסכנה חלפה.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4A78C8"/>
                </a:solidFill>
                <a:latin typeface="Varela Round"/>
                <a:cs typeface="Varela Round"/>
              </a:rPr>
              <a:t>אומרים לו: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4A78C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2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"הייתה אזעקה, נכנסנו למרחב המוגן, ועכשיו אפשר לצאת. זה נגמר."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4A78C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"עוד רגע חוזרים לכיתה."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משפחה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 קטן בבית מבוהל אחרי רעש חזק בחוץ. "שמענו בום, אמא בדקה – זה היה פיצוץ של צמיג. עכשיו הכול בסדר, ועוד מעט אוכלים ארוחת ערב."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מעש"ה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56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שימו לב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C4F"/>
                </a:solidFill>
                <a:latin typeface="Secular One"/>
                <a:cs typeface="Secular One"/>
              </a:rPr>
              <a:t>מה לא עושים?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כמה דברים שנשמעים עוזרים – אבל דווקא מגבירים את המצוקה: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615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ase-x7-d46e0f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4948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702320"/>
            <a:ext cx="6652800" cy="119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53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5112450"/>
            <a:ext cx="378000" cy="378000"/>
          </a:xfrm>
          <a:prstGeom prst="ellipse">
            <a:avLst/>
          </a:prstGeom>
          <a:solidFill>
            <a:srgbClr val="D9534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702320"/>
            <a:ext cx="5821200" cy="11982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אומרים "תירגע!" – פקודה להירגע לא מרגיעה. במקום זה: נותנים משימה קטנה.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6021540"/>
            <a:ext cx="6652800" cy="119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53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431670"/>
            <a:ext cx="378000" cy="378000"/>
          </a:xfrm>
          <a:prstGeom prst="ellipse">
            <a:avLst/>
          </a:prstGeom>
          <a:solidFill>
            <a:srgbClr val="D9534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6021540"/>
            <a:ext cx="5821200" cy="11982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משאירים את החבר לבד "שינוח". נשארים לידו עד שהוא חוזר לעצמו.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340760"/>
            <a:ext cx="6652800" cy="119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53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750890"/>
            <a:ext cx="378000" cy="378000"/>
          </a:xfrm>
          <a:prstGeom prst="ellipse">
            <a:avLst/>
          </a:prstGeom>
          <a:solidFill>
            <a:srgbClr val="D9534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340760"/>
            <a:ext cx="5821200" cy="11982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שואלים "מה אתה מרגיש?" ברגע החריף עצמו. שואלים שאלות של חשיבה.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59980"/>
            <a:ext cx="6652800" cy="119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53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70110"/>
            <a:ext cx="378000" cy="378000"/>
          </a:xfrm>
          <a:prstGeom prst="ellipse">
            <a:avLst/>
          </a:prstGeom>
          <a:solidFill>
            <a:srgbClr val="D9534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8659980"/>
            <a:ext cx="5821200" cy="11982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מראים סרטונים ולא מספרים שמועות על האירוע – גם לא בקבוצות ברשת.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מעש"ה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56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C4F"/>
                </a:solidFill>
                <a:latin typeface="Secular One"/>
                <a:cs typeface="Secular One"/>
              </a:rPr>
              <a:t>נועה ודני במרחב המוגן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maase-p0-001fa7b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D956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C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אזעקה! כולם למרחב המוגן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באמצע שיעור נשמעת אזעקה. כל הכיתה נכנסת למרחב המוגן.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maase-p1-cc68640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D956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8960" y="4286520"/>
            <a:ext cx="3144960" cy="1534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דני קפוא בפינה. הוא לא עונה ונושם מהר.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1" name="Picture 20" descr="maase-p2-863ea1c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D956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C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דני, אני כאן איתך. כמה אנחנו פה?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 + ש: נועה מתיישבת לידו, קוראת לו בשם ושואלת שאלה של חשיבה.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7" name="Picture 26" descr="maase-p3-b82ded9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D956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C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זה נגמר. בוא נחזור יחד לכיתה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ע + ה: היא מסדרת לו מה קרה, ונותנת משימה: ללכת יחד.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מעש"ה  ‏·‏  חוברת חוסן לתלמידים</a:t>
            </a:r>
          </a:p>
        </p:txBody>
      </p:sp>
      <p:sp>
        <p:nvSpPr>
          <p:cNvPr id="33" name="Oval 32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34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56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C4F"/>
                </a:solidFill>
                <a:latin typeface="Secular One"/>
                <a:cs typeface="Secular One"/>
              </a:rPr>
              <a:t>תורכם: מגישי עזרה ראשונה נפשית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דמיינו את המצב: באמצע טיול נשמע רעש חזק, וחברה שלכם קופאת במקום ומתחילה לבכות.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 – מה תגידו לה כדי שתרגיש שהיא לא לבד?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773760" y="2872800"/>
            <a:ext cx="332640" cy="332640"/>
          </a:xfrm>
          <a:prstGeom prst="ellipse">
            <a:avLst/>
          </a:prstGeom>
          <a:solidFill>
            <a:srgbClr val="F2A33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28879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 – איזו משימה קטנה ופשוטה תוכלו לתת לה?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3600" y="35683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773760" y="3931200"/>
            <a:ext cx="332640" cy="33264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39463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 – כתבו שתי שאלות "של חשיבה" (כמה? מי? איפה?):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53600" y="46267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53600" y="49593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773760" y="5322240"/>
            <a:ext cx="332640" cy="332640"/>
          </a:xfrm>
          <a:prstGeom prst="ellipse">
            <a:avLst/>
          </a:prstGeom>
          <a:solidFill>
            <a:srgbClr val="4A78C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600" y="53373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 – איך תספרו לה בקצרה מה קרה, מה קורה עכשיו ומה יקרה עוד מעט?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53600" y="60177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53600" y="63504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773760" y="671328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67284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למי מהמבוגרים בבית הספר תספרו אחרי שהיא נרגעה?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53600" y="74088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מעש"ה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56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9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56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C4F"/>
                </a:solidFill>
                <a:latin typeface="Secular One"/>
                <a:cs typeface="Secular One"/>
              </a:rPr>
              <a:t>מעש״ה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233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D9562E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1961820"/>
            <a:ext cx="574560" cy="57456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663D"/>
                </a:solidFill>
                <a:latin typeface="Secular One"/>
                <a:cs typeface="Secular One"/>
              </a:rPr>
              <a:t>מחויבות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"אני כאן איתך" – נשארים לידו וקוראים בשם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2906820"/>
            <a:ext cx="574560" cy="574560"/>
          </a:xfrm>
          <a:prstGeom prst="ellipse">
            <a:avLst/>
          </a:prstGeom>
          <a:solidFill>
            <a:srgbClr val="F2A33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2721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F2A33A"/>
                </a:solidFill>
                <a:latin typeface="Secular One"/>
                <a:cs typeface="Secular One"/>
              </a:rPr>
              <a:t>עידוד לפעילות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משימה קטנה ופשוטה: "תחזיק לי…", "בוא נלך יחד"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3851820"/>
            <a:ext cx="574560" cy="57456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3666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E9E83"/>
                </a:solidFill>
                <a:latin typeface="Secular One"/>
                <a:cs typeface="Secular One"/>
              </a:rPr>
              <a:t>שאלות חשיבה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כמה? מי? איפה? – ולא "מה אתה מרגיש?"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796820"/>
            <a:ext cx="574560" cy="574560"/>
          </a:xfrm>
          <a:prstGeom prst="ellipse">
            <a:avLst/>
          </a:prstGeom>
          <a:solidFill>
            <a:srgbClr val="4A78C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000" y="4611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4A78C8"/>
                </a:solidFill>
                <a:latin typeface="Secular One"/>
                <a:cs typeface="Secular One"/>
              </a:rPr>
              <a:t>הבניית רצף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מה קרה, מה עכשיו, מה עוד מעט – "זה נגמר"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5979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D9562E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אם גם אחרי כמה שעות או ימים החבר עדיין מתקשה – מספרים למבוגר.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6630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3A2C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Heart 21"/>
          <p:cNvSpPr/>
          <p:nvPr/>
        </p:nvSpPr>
        <p:spPr>
          <a:xfrm>
            <a:off x="5533920" y="6811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80400" y="6735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7159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פרופ׳ משה פרחי, המכללה האקדמית תל-חי ‏·‏ המודל הלאומי לעזרה ראשונה נפשית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3A2C4F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מעש״ה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